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30"/>
  </p:notes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82" r:id="rId17"/>
    <p:sldId id="273" r:id="rId18"/>
    <p:sldId id="281" r:id="rId19"/>
    <p:sldId id="274" r:id="rId20"/>
    <p:sldId id="275" r:id="rId21"/>
    <p:sldId id="283" r:id="rId22"/>
    <p:sldId id="284" r:id="rId23"/>
    <p:sldId id="28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50" d="100"/>
          <a:sy n="50" d="100"/>
        </p:scale>
        <p:origin x="14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0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3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Noot aan redactie: </a:t>
            </a:r>
          </a:p>
          <a:p>
            <a:r>
              <a:rPr lang="nl-NL" dirty="0"/>
              <a:t>Onder kopje ‘houding van trainer’ staat in</a:t>
            </a:r>
            <a:r>
              <a:rPr lang="nl-NL" baseline="0" dirty="0"/>
              <a:t> de 4</a:t>
            </a:r>
            <a:r>
              <a:rPr lang="nl-NL" baseline="30000" dirty="0"/>
              <a:t>e</a:t>
            </a:r>
            <a:r>
              <a:rPr lang="nl-NL" baseline="0" dirty="0"/>
              <a:t> en 5</a:t>
            </a:r>
            <a:r>
              <a:rPr lang="nl-NL" baseline="30000" dirty="0"/>
              <a:t>e</a:t>
            </a:r>
            <a:r>
              <a:rPr lang="nl-NL" baseline="0" dirty="0"/>
              <a:t> zin van onder een taalfout. ‘straalt je dit uit’ moet zijn ‘straal je dit uit’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76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27-10-2022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Sc4VLbE5E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VKLJwErL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96Fba-WH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1987984"/>
          </a:xfrm>
        </p:spPr>
        <p:txBody>
          <a:bodyPr/>
          <a:lstStyle/>
          <a:p>
            <a:r>
              <a:rPr lang="nl-NL" sz="3600" dirty="0">
                <a:solidFill>
                  <a:schemeClr val="tx1"/>
                </a:solidFill>
              </a:rPr>
              <a:t>Module</a:t>
            </a:r>
            <a:br>
              <a:rPr lang="nl-NL" dirty="0"/>
            </a:br>
            <a:r>
              <a:rPr lang="nl-NL" dirty="0"/>
              <a:t>Ethologie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Hoofdstuk 9.</a:t>
            </a:r>
          </a:p>
          <a:p>
            <a:r>
              <a:rPr lang="nl-NL" sz="3600" b="1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9.3 Methoden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Gebruikte methoden om gedrag aan te leren: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Lokken en belonen</a:t>
            </a:r>
          </a:p>
          <a:p>
            <a:r>
              <a:rPr lang="nl-NL" dirty="0"/>
              <a:t>Dwingen en belonen</a:t>
            </a:r>
          </a:p>
          <a:p>
            <a:r>
              <a:rPr lang="nl-NL" dirty="0"/>
              <a:t>Markeren (</a:t>
            </a:r>
            <a:r>
              <a:rPr lang="nl-NL" dirty="0">
                <a:hlinkClick r:id="rId2"/>
              </a:rPr>
              <a:t>clickertraining</a:t>
            </a:r>
            <a:r>
              <a:rPr lang="nl-NL" dirty="0"/>
              <a:t>)</a:t>
            </a:r>
          </a:p>
          <a:p>
            <a:r>
              <a:rPr lang="nl-NL" dirty="0"/>
              <a:t>Imitatietraining (do as I do)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301054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9.4 Trainingsbeginselen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Trainen is een vak apart</a:t>
            </a:r>
          </a:p>
          <a:p>
            <a:r>
              <a:rPr lang="nl-NL" dirty="0"/>
              <a:t>Trainen is samenwerken met het dier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Jij moet het dier begrijpen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Het dier moet jou begrijpen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Communicatie moet passen bij dier en bij trainer</a:t>
            </a:r>
          </a:p>
          <a:p>
            <a:pPr marL="261937" lvl="1" indent="0">
              <a:buNone/>
            </a:pPr>
            <a:endParaRPr lang="nl-NL" dirty="0"/>
          </a:p>
          <a:p>
            <a:r>
              <a:rPr lang="nl-NL" dirty="0"/>
              <a:t>Lichaamstaal van trainer is erg belangrijk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Hoe je je voelt, bepaalt hoe je doet, ruikt en klinkt.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09630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9.4 Trainingsbeginselen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Mensen maken fouten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Tijdens het leerproces kunnen dieren eigenlijk geen fouten maken. </a:t>
            </a:r>
          </a:p>
          <a:p>
            <a:pPr lvl="1" indent="-423863"/>
            <a:r>
              <a:rPr lang="nl-NL" dirty="0"/>
              <a:t>Je moet jezelf afvragen of je zelf wel duidelijk bent</a:t>
            </a:r>
          </a:p>
          <a:p>
            <a:pPr lvl="1" indent="-423863"/>
            <a:r>
              <a:rPr lang="nl-NL" dirty="0"/>
              <a:t>Eerst altijd naar jezelf kijken, als iets niet goed gaat</a:t>
            </a:r>
          </a:p>
          <a:p>
            <a:pPr marL="261937" lvl="1" indent="0">
              <a:buNone/>
            </a:pPr>
            <a:endParaRPr lang="nl-NL" dirty="0"/>
          </a:p>
          <a:p>
            <a:r>
              <a:rPr lang="nl-NL" dirty="0"/>
              <a:t>Goede trainer is geduldig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35021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9.4 Trainingsbeginselen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Het dier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 een dier leert, hangt af van de diersoort, maar ook van het ras van het dier.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Jonge dieren leren sneller dan oude dieren, omdat de hersenen van jonge dieren nog volop in ontwikkeling zijn.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Hoe meer verbindingen in de hersenen zijn gevormd op jonge leeftijd, hoe beter ze later ook nog kunnen leren.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Oudere dieren zijn minder snel afgeleid.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Oudere dieren kunnen langer achter elkaar trainen.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325686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/>
          </a:bodyPr>
          <a:lstStyle/>
          <a:p>
            <a:r>
              <a:rPr lang="nl-NL" sz="4000" dirty="0"/>
              <a:t>9.4 Trainingsbeginselen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Motivatie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Een dier leert het beste als het biologisch belang groot is, dus als het gevolg van zijn gedrag nodig is om te overleven. </a:t>
            </a:r>
          </a:p>
          <a:p>
            <a:r>
              <a:rPr lang="nl-NL" dirty="0"/>
              <a:t>Als trainer moet je dus inspelen op de behoefte van het dier of zelf voor een behoefte zorgen.</a:t>
            </a:r>
          </a:p>
          <a:p>
            <a:r>
              <a:rPr lang="nl-NL" dirty="0"/>
              <a:t>Hoe liever een dier iets wil hebben, hoe groter de motivatie om daarvoor te werken en hoe sneller het dier zal leren.</a:t>
            </a:r>
          </a:p>
          <a:p>
            <a:pPr lvl="1" indent="-423863"/>
            <a:r>
              <a:rPr lang="nl-NL" dirty="0"/>
              <a:t>Hongergevoel, frustratie voorkomen</a:t>
            </a:r>
          </a:p>
          <a:p>
            <a:pPr lvl="1" indent="-423863"/>
            <a:r>
              <a:rPr lang="nl-NL" dirty="0"/>
              <a:t>Plezier in training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427316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9.4 Trainingsbeginselen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Angst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Bij angst kan het dier niet goed leren. </a:t>
            </a:r>
          </a:p>
          <a:p>
            <a:r>
              <a:rPr lang="nl-NL" dirty="0"/>
              <a:t>Minder geïnteresseerd in eten of spel als beloning of afleiding.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135874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9.5 Een goede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De juiste situatie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Nieuw gedrag leer je aan in een situatie of omgeving die vertrouwd is voor het dier en waar weinig afleiding is. </a:t>
            </a:r>
          </a:p>
          <a:p>
            <a:r>
              <a:rPr lang="nl-NL" dirty="0"/>
              <a:t>Bij beheersing van het gedrag moeilijker maken.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Andere situatie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307901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r>
              <a:rPr lang="nl-NL" sz="4000" dirty="0"/>
              <a:t>9.5 Een goede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Een training begint pas als het dier aandacht heeft voor de trainer. Je kunt op verschillende manieren de aandacht trekken:</a:t>
            </a:r>
          </a:p>
          <a:p>
            <a:r>
              <a:rPr lang="nl-NL" dirty="0"/>
              <a:t>Vocaal</a:t>
            </a:r>
          </a:p>
          <a:p>
            <a:r>
              <a:rPr lang="nl-NL" dirty="0"/>
              <a:t>Visueel</a:t>
            </a:r>
          </a:p>
          <a:p>
            <a:r>
              <a:rPr lang="nl-NL" dirty="0"/>
              <a:t>Met voer</a:t>
            </a:r>
          </a:p>
          <a:p>
            <a:r>
              <a:rPr lang="nl-NL" dirty="0"/>
              <a:t>Met een voorwerp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Beloon het dier op het moment dat hij zijn aandacht geeft. 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176280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nl-NL" sz="4000" dirty="0"/>
              <a:t>9.5 Een goede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827133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Trainingsplan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Een </a:t>
            </a:r>
            <a:r>
              <a:rPr lang="nl-NL" dirty="0">
                <a:hlinkClick r:id="rId2"/>
              </a:rPr>
              <a:t>trainingsplan</a:t>
            </a:r>
            <a:r>
              <a:rPr lang="nl-NL" dirty="0"/>
              <a:t> bestaat uit een stappenplan</a:t>
            </a:r>
          </a:p>
          <a:p>
            <a:r>
              <a:rPr lang="nl-NL" dirty="0"/>
              <a:t>Iedere stap is een stukje gedrag richting het uiteindelijk gewenste doelgedrag</a:t>
            </a:r>
          </a:p>
          <a:p>
            <a:r>
              <a:rPr lang="nl-NL" dirty="0"/>
              <a:t>Ieder stapje beloon je</a:t>
            </a:r>
          </a:p>
          <a:p>
            <a:r>
              <a:rPr lang="nl-NL" dirty="0"/>
              <a:t>Hoe beter je vooraf hebt nagedacht, hoe beter je bent voorbereid. 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96785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nl-NL" sz="4000" dirty="0"/>
              <a:t>9.5 Een goede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94971"/>
            <a:ext cx="10515600" cy="4681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Timing</a:t>
            </a:r>
          </a:p>
          <a:p>
            <a:pPr marL="0" indent="0">
              <a:buNone/>
            </a:pPr>
            <a:r>
              <a:rPr lang="nl-NL" b="1" dirty="0"/>
              <a:t> </a:t>
            </a:r>
          </a:p>
          <a:p>
            <a:r>
              <a:rPr lang="nl-NL" dirty="0"/>
              <a:t>Het is belangrijk dat je op exact het juiste moment een beloning of een correctie toedient.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Bij het trainen kun je hiervoor hulpmiddelen gebruiken, zoals een clicker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Een dier moet de clicker eerst aanleren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Als een dier de clicker kent, betekent het: ‘dit doe je goed’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Druk op de clicker op het moment dat het dier het goede gedrag laat zien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359004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Trainen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Beloning en correctie</a:t>
            </a:r>
          </a:p>
          <a:p>
            <a:r>
              <a:rPr lang="nl-NL" dirty="0"/>
              <a:t>Methoden</a:t>
            </a:r>
          </a:p>
          <a:p>
            <a:r>
              <a:rPr lang="nl-NL" dirty="0"/>
              <a:t>Trainingsbeginselen</a:t>
            </a:r>
          </a:p>
          <a:p>
            <a:r>
              <a:rPr lang="nl-NL" dirty="0"/>
              <a:t>Een goede training</a:t>
            </a:r>
          </a:p>
          <a:p>
            <a:r>
              <a:rPr lang="nl-NL" dirty="0"/>
              <a:t>Ongewenst gedrag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9.5 Een goede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Commando toevoegen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Een commando voeg je pas toe als het dier het gedrag volledig kent. </a:t>
            </a:r>
          </a:p>
          <a:p>
            <a:r>
              <a:rPr lang="nl-NL" dirty="0"/>
              <a:t>Er ontstaat dan een koppeling tussen het al bekende gedrag en het commando.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03833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9.5 Een goede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Op tijd stoppen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Hou rekening met de spanningsboog van het dier</a:t>
            </a:r>
          </a:p>
          <a:p>
            <a:r>
              <a:rPr lang="nl-NL" dirty="0"/>
              <a:t>Deze is voor elk dier in elke situatie verschillend</a:t>
            </a:r>
          </a:p>
          <a:p>
            <a:r>
              <a:rPr lang="nl-NL" dirty="0"/>
              <a:t>Stop een training op het moment dat het nog goed gaat en de aandacht van het dier nog hebt.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Soms kan je een training ook tijdelijk onderbreken </a:t>
            </a:r>
            <a:r>
              <a:rPr lang="nl-NL" dirty="0" err="1"/>
              <a:t>dmv</a:t>
            </a:r>
            <a:r>
              <a:rPr lang="nl-NL" dirty="0"/>
              <a:t> een time-out, waarbij je het dier even zijn gang laat gaan en de opgedane ervaringen kan verwerken.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89281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9.5 Een goede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Logboek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Hou je training bij in een logboek. Hierin noteer je: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Wanneer en hoe lang je hebt getraind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Wat de omstandigheden van de training waren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Welke bekrachtiger je hebt gebruikt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Wat je als trainer precies hebt gedaan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Hoe het dier hierop reageerde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10745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nl-NL" sz="4000" dirty="0"/>
              <a:t>9.6 Ongewenst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Ongewenst gedrag ontstaat als een dier een sterke innerlijke motivatie heeft om bepaald gedrag uit te voeren.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Daarnaast is er een positieve ervaring bij het uitvoeren van het gedrag nodig. Dit kan ontstaan door: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Onbewust belonen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err="1"/>
              <a:t>Zelfbelonend</a:t>
            </a:r>
            <a:r>
              <a:rPr lang="nl-NL" dirty="0"/>
              <a:t> gedrag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Beloning door de situatie zelf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Het gedrag in eerste instantie niet als probleem zien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Een medische oorzaak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18911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r>
              <a:rPr lang="nl-NL" sz="4000" dirty="0"/>
              <a:t>9.6 Ongewenst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Voorkomen is beter dan oplossen.</a:t>
            </a:r>
          </a:p>
          <a:p>
            <a:r>
              <a:rPr lang="nl-NL" dirty="0"/>
              <a:t>Wat straks niet mag, mag nu ook niet.</a:t>
            </a:r>
          </a:p>
          <a:p>
            <a:r>
              <a:rPr lang="nl-NL" dirty="0"/>
              <a:t>Als je probleemgedrag wilt oplossen, moet je eerst een aantal dingen onderzoeken: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Om welk gedrag gaat het precies?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Is er een medische oorzaak?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Wat is de motivatie om het gedrag uit te voeren?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Hoe is het gedrag ontstaan?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Wat ervaart het dier als beloning?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318963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r>
              <a:rPr lang="nl-NL" sz="4000" dirty="0"/>
              <a:t>9.6 Ongewenst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ongewenst gedrag moet je altijd eerst een medische oorzaak uitsluiten. Denk aan pijn of niet goed functionerende organen. </a:t>
            </a:r>
          </a:p>
          <a:p>
            <a:r>
              <a:rPr lang="nl-NL" dirty="0"/>
              <a:t>Daarna gedrag met training veranderen.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Ongewenst gedrag afleren door gewenst gedrag te belonen.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Het dier leert op een andere manier om te gaan met de prikkel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Combinatie van negatieve correctie met positieve bekrachtiging werkt het best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Leidt het dier af van het ongewenste gedrag, en leer het daarna stapje voor stapje het nieuwe gedrag aan.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20952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9.6 Ongewenst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Bijvoorbeeld: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hond springt tegen je aan om aandacht. Negeer de hond bij het opspringen en geef aandacht als hij weer met vier poten op de grond staat.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321552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Kies een dier</a:t>
            </a:r>
          </a:p>
          <a:p>
            <a:r>
              <a:rPr lang="nl-NL" dirty="0"/>
              <a:t>Kies een oefening die jet het dier wilt leren</a:t>
            </a:r>
          </a:p>
          <a:p>
            <a:r>
              <a:rPr lang="nl-NL" dirty="0"/>
              <a:t>Kies een trainingsmethode</a:t>
            </a:r>
          </a:p>
          <a:p>
            <a:r>
              <a:rPr lang="nl-NL" dirty="0"/>
              <a:t>Maak een stappenplan voor de training</a:t>
            </a:r>
          </a:p>
          <a:p>
            <a:r>
              <a:rPr lang="nl-NL" dirty="0"/>
              <a:t>Laat je stappenplan goedkeuren door je docent</a:t>
            </a:r>
          </a:p>
          <a:p>
            <a:r>
              <a:rPr lang="nl-NL" dirty="0"/>
              <a:t>Train het dier</a:t>
            </a:r>
          </a:p>
          <a:p>
            <a:r>
              <a:rPr lang="nl-NL" dirty="0"/>
              <a:t>Houd een logboek van je training bij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354709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9.1 Oriëntatie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nl-NL" dirty="0"/>
              <a:t>Een dier leert altijd, ook als je als trainer niet bewust bezig bent om het dier te trainen.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Miauwen bij de achterdeur, waarna de deur open gaat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Opspringen tegen mensen, aandacht</a:t>
            </a:r>
          </a:p>
          <a:p>
            <a:pPr marL="261937" lvl="1" indent="0">
              <a:buNone/>
            </a:pPr>
            <a:endParaRPr lang="nl-NL" dirty="0"/>
          </a:p>
          <a:p>
            <a:r>
              <a:rPr lang="nl-NL" dirty="0"/>
              <a:t>Kortom wees bewust van gedrag dat dieren kunnen aanleren, door (onbedoeld) een </a:t>
            </a:r>
            <a:r>
              <a:rPr lang="nl-NL" dirty="0">
                <a:hlinkClick r:id="rId3"/>
              </a:rPr>
              <a:t>beloning</a:t>
            </a:r>
            <a:r>
              <a:rPr lang="nl-NL" dirty="0"/>
              <a:t> voor dit gedrag te krijgen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Getraind gedrag is gedrag dat de mens een dier heeft aangeleerd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988"/>
          </a:xfrm>
        </p:spPr>
        <p:txBody>
          <a:bodyPr>
            <a:normAutofit/>
          </a:bodyPr>
          <a:lstStyle/>
          <a:p>
            <a:r>
              <a:rPr lang="nl-NL" sz="4000" dirty="0"/>
              <a:t>9.2 Beloning en correctie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Net als bij leren door ervaring, kan een dier bij trainen op vier manieren een gevolg ervaren.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Positieve bekrachtiging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Negatieve bekrachtiging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Positieve straf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Negatieve straf</a:t>
            </a:r>
          </a:p>
          <a:p>
            <a:pPr marL="261937" lvl="1" indent="0">
              <a:buNone/>
            </a:pPr>
            <a:endParaRPr lang="nl-NL" dirty="0"/>
          </a:p>
          <a:p>
            <a:r>
              <a:rPr lang="nl-NL" dirty="0"/>
              <a:t>Als trainer heb je dus de keuze uit verschillende methoden.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Je moet wel zeker zijn van wat het dier als beloning of straf ervaart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46444" t="26116" r="12267" b="19643"/>
          <a:stretch/>
        </p:blipFill>
        <p:spPr>
          <a:xfrm>
            <a:off x="3104781" y="1097288"/>
            <a:ext cx="7490647" cy="55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>
            <a:normAutofit/>
          </a:bodyPr>
          <a:lstStyle/>
          <a:p>
            <a:r>
              <a:rPr lang="nl-NL" sz="4000" dirty="0"/>
              <a:t>9.2 Beloning en correctie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78857"/>
            <a:ext cx="10515600" cy="4798106"/>
          </a:xfrm>
        </p:spPr>
        <p:txBody>
          <a:bodyPr/>
          <a:lstStyle/>
          <a:p>
            <a:r>
              <a:rPr lang="nl-NL" dirty="0"/>
              <a:t>Een beloning is iets leuks wat een dier krijgt als het een oefening goed heeft uitgevoerd.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Wat het dier als beloning ervaart kan individueel verschillen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Beste beloning is het dier geven wat het op dat moment het liefst wil (</a:t>
            </a:r>
            <a:r>
              <a:rPr lang="nl-NL" dirty="0" err="1"/>
              <a:t>premack</a:t>
            </a:r>
            <a:r>
              <a:rPr lang="nl-NL" dirty="0"/>
              <a:t> principe)</a:t>
            </a:r>
          </a:p>
          <a:p>
            <a:pPr marL="261937" lvl="1" indent="0">
              <a:buNone/>
            </a:pPr>
            <a:endParaRPr lang="nl-NL" dirty="0"/>
          </a:p>
          <a:p>
            <a:r>
              <a:rPr lang="nl-NL" dirty="0"/>
              <a:t>Het dier wordt door de beloning gemotiveerd zijn gedrag te herhalen en leert zo welk gedrag je van hem verwacht.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Hoe je beloont hangt af van de moeilijkheidsgraad van de inspanning.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46570" t="26563" r="13020" b="19196"/>
          <a:stretch/>
        </p:blipFill>
        <p:spPr>
          <a:xfrm>
            <a:off x="1585685" y="1262743"/>
            <a:ext cx="6701972" cy="50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nl-NL" sz="4000" dirty="0"/>
              <a:t>9.2 Beloning en correctie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827133"/>
          </a:xfrm>
        </p:spPr>
        <p:txBody>
          <a:bodyPr/>
          <a:lstStyle/>
          <a:p>
            <a:r>
              <a:rPr lang="nl-NL" dirty="0"/>
              <a:t>Een correctie is een signaal voor een dier dat betekent: stop met het gedrag dat je nu laat zien.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Ook hier moet het dier de correctie als correctie ervaren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Je maakt het dier niet duidelijk welk gedrag je wel verwacht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Dieren worden geremd in leerproces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Kan angst en/of agressie oproepen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Bepaalde correctiemiddelen kunnen fysieke schade toebrengen</a:t>
            </a:r>
          </a:p>
          <a:p>
            <a:pPr marL="261937" lvl="1" indent="0">
              <a:buNone/>
            </a:pPr>
            <a:endParaRPr lang="nl-NL" dirty="0"/>
          </a:p>
          <a:p>
            <a:r>
              <a:rPr lang="nl-NL" dirty="0"/>
              <a:t>Timing is belangrijk, anders legt het dier geen verband tussen beloning of de correctie en het getoonde gedrag.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18729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9.2 Beloning en correctie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als een dier de opdracht niet goed uitvoert:</a:t>
            </a:r>
          </a:p>
          <a:p>
            <a:pPr lvl="1"/>
            <a:r>
              <a:rPr lang="nl-NL" dirty="0"/>
              <a:t>Meestal is de trainer onduidelijk</a:t>
            </a:r>
          </a:p>
          <a:p>
            <a:pPr lvl="1"/>
            <a:r>
              <a:rPr lang="nl-NL" dirty="0"/>
              <a:t>Dier begrijpt de oefening nog niet</a:t>
            </a:r>
          </a:p>
          <a:p>
            <a:pPr lvl="1"/>
            <a:r>
              <a:rPr lang="nl-NL" dirty="0"/>
              <a:t>Er is te veel afleiding</a:t>
            </a:r>
          </a:p>
          <a:p>
            <a:r>
              <a:rPr lang="nl-NL" dirty="0"/>
              <a:t>Aanpassing training werkt beter dan correctie</a:t>
            </a:r>
          </a:p>
          <a:p>
            <a:pPr lvl="1"/>
            <a:r>
              <a:rPr lang="nl-NL" dirty="0"/>
              <a:t>Dier maximaal drie keer corrigeren</a:t>
            </a:r>
          </a:p>
          <a:p>
            <a:pPr lvl="1"/>
            <a:r>
              <a:rPr lang="nl-NL" dirty="0"/>
              <a:t>Ook direct belonen als ongewenste gedrag stopt</a:t>
            </a:r>
          </a:p>
          <a:p>
            <a:r>
              <a:rPr lang="nl-NL" dirty="0"/>
              <a:t>Door ongewenst gedrag te negeren, leert een dier dat dit gedrag niets oplevert. Dit zal uitdoven. 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7071" t="35045" r="12644" b="29911"/>
          <a:stretch/>
        </p:blipFill>
        <p:spPr>
          <a:xfrm>
            <a:off x="715068" y="651891"/>
            <a:ext cx="10761863" cy="52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>
            <a:normAutofit/>
          </a:bodyPr>
          <a:lstStyle/>
          <a:p>
            <a:r>
              <a:rPr lang="nl-NL" sz="4000" dirty="0"/>
              <a:t>9.3 Methoden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belangrijkste kenmerken van hedendaagse trainingen zijn: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Aandacht van het dier krijgen en vasthouden</a:t>
            </a:r>
          </a:p>
          <a:p>
            <a:r>
              <a:rPr lang="nl-NL" dirty="0"/>
              <a:t>Het dier duidelijk maken wat je van hem verlangt</a:t>
            </a:r>
          </a:p>
          <a:p>
            <a:r>
              <a:rPr lang="nl-NL" dirty="0"/>
              <a:t>Het gedrag markeren (dit doe je goed)</a:t>
            </a:r>
          </a:p>
          <a:p>
            <a:r>
              <a:rPr lang="nl-NL" dirty="0"/>
              <a:t>Het gedrag van het dier een gevolg geven</a:t>
            </a:r>
          </a:p>
          <a:p>
            <a:r>
              <a:rPr lang="nl-NL" dirty="0"/>
              <a:t>De oefening in verschillende situaties herhalen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261048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9.3 Methoden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Mogelijke hulpmiddelen bij trainingen: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Vocale hulpmiddelen (stem, clicker, fluitje)</a:t>
            </a:r>
          </a:p>
          <a:p>
            <a:r>
              <a:rPr lang="nl-NL" dirty="0"/>
              <a:t>Visuele hulpmiddelen (lichaamstaal, houding, gebaren)</a:t>
            </a:r>
          </a:p>
          <a:p>
            <a:r>
              <a:rPr lang="nl-NL" dirty="0"/>
              <a:t>Fysieke hulpmiddelen (aanraken, aaien, duwen)</a:t>
            </a:r>
          </a:p>
          <a:p>
            <a:r>
              <a:rPr lang="nl-NL" dirty="0"/>
              <a:t>Voer (brokje, koekje, ander lekkers)</a:t>
            </a:r>
          </a:p>
          <a:p>
            <a:r>
              <a:rPr lang="nl-NL" dirty="0"/>
              <a:t>Voorwerp (speeltje, riem, targetstick)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</p:spTree>
    <p:extLst>
      <p:ext uri="{BB962C8B-B14F-4D97-AF65-F5344CB8AC3E}">
        <p14:creationId xmlns:p14="http://schemas.microsoft.com/office/powerpoint/2010/main" val="81578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3</TotalTime>
  <Words>1508</Words>
  <Application>Microsoft Office PowerPoint</Application>
  <PresentationFormat>Breedbeeld</PresentationFormat>
  <Paragraphs>263</Paragraphs>
  <Slides>27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Ethologie</vt:lpstr>
      <vt:lpstr>Trainen</vt:lpstr>
      <vt:lpstr>9.1 Oriëntatie</vt:lpstr>
      <vt:lpstr>9.2 Beloning en correctie</vt:lpstr>
      <vt:lpstr>9.2 Beloning en correctie</vt:lpstr>
      <vt:lpstr>9.2 Beloning en correctie</vt:lpstr>
      <vt:lpstr>9.2 Beloning en correctie</vt:lpstr>
      <vt:lpstr>9.3 Methoden</vt:lpstr>
      <vt:lpstr>9.3 Methoden</vt:lpstr>
      <vt:lpstr>9.3 Methoden</vt:lpstr>
      <vt:lpstr>9.4 Trainingsbeginselen</vt:lpstr>
      <vt:lpstr>9.4 Trainingsbeginselen</vt:lpstr>
      <vt:lpstr>9.4 Trainingsbeginselen</vt:lpstr>
      <vt:lpstr>9.4 Trainingsbeginselen</vt:lpstr>
      <vt:lpstr>9.4 Trainingsbeginselen</vt:lpstr>
      <vt:lpstr>9.5 Een goede training</vt:lpstr>
      <vt:lpstr>9.5 Een goede training</vt:lpstr>
      <vt:lpstr>9.5 Een goede training</vt:lpstr>
      <vt:lpstr>9.5 Een goede training</vt:lpstr>
      <vt:lpstr>9.5 Een goede training</vt:lpstr>
      <vt:lpstr>9.5 Een goede training</vt:lpstr>
      <vt:lpstr>9.5 Een goede training</vt:lpstr>
      <vt:lpstr>9.6 Ongewenst gedrag</vt:lpstr>
      <vt:lpstr>9.6 Ongewenst gedrag</vt:lpstr>
      <vt:lpstr>9.6 Ongewenst gedrag</vt:lpstr>
      <vt:lpstr>9.6 Ongewenst gedrag</vt:lpstr>
      <vt:lpstr>Opdracht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Emil van der Weijden</cp:lastModifiedBy>
  <cp:revision>41</cp:revision>
  <dcterms:created xsi:type="dcterms:W3CDTF">2018-01-29T13:04:35Z</dcterms:created>
  <dcterms:modified xsi:type="dcterms:W3CDTF">2022-10-27T10:03:16Z</dcterms:modified>
</cp:coreProperties>
</file>